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76" r:id="rId11"/>
    <p:sldId id="281" r:id="rId12"/>
    <p:sldId id="278" r:id="rId13"/>
    <p:sldId id="277" r:id="rId14"/>
    <p:sldId id="280" r:id="rId15"/>
    <p:sldId id="279" r:id="rId16"/>
    <p:sldId id="266" r:id="rId17"/>
    <p:sldId id="264" r:id="rId18"/>
    <p:sldId id="268" r:id="rId19"/>
    <p:sldId id="267" r:id="rId20"/>
    <p:sldId id="275" r:id="rId21"/>
    <p:sldId id="270" r:id="rId22"/>
    <p:sldId id="269" r:id="rId23"/>
    <p:sldId id="271" r:id="rId24"/>
    <p:sldId id="272" r:id="rId25"/>
    <p:sldId id="274" r:id="rId26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D73"/>
    <a:srgbClr val="E9D9D6"/>
    <a:srgbClr val="B6985A"/>
    <a:srgbClr val="292D55"/>
    <a:srgbClr val="0D1046"/>
    <a:srgbClr val="CBC0B0"/>
    <a:srgbClr val="AE9350"/>
    <a:srgbClr val="8BA7D9"/>
    <a:srgbClr val="4E7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>
        <p:scale>
          <a:sx n="80" d="100"/>
          <a:sy n="80" d="100"/>
        </p:scale>
        <p:origin x="354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CA315-B1D4-48CC-9A16-A95A6A04EB69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14B803E-25E1-46CC-958C-9F5553C32549}">
      <dgm:prSet phldrT="[Texte]" custT="1"/>
      <dgm:spPr>
        <a:solidFill>
          <a:srgbClr val="CBC0B0"/>
        </a:solidFill>
      </dgm:spPr>
      <dgm:t>
        <a:bodyPr/>
        <a:lstStyle/>
        <a:p>
          <a:r>
            <a:rPr lang="fr-FR" sz="1800" dirty="0">
              <a:latin typeface="Avenir Next LT Pro" panose="020B0504020202020204" pitchFamily="34" charset="0"/>
            </a:rPr>
            <a:t>VOYAGES DES ARTS</a:t>
          </a:r>
        </a:p>
      </dgm:t>
    </dgm:pt>
    <dgm:pt modelId="{BDDADC0B-A3B1-4F51-8DCE-CCDBAE815284}" type="parTrans" cxnId="{9327E1C6-03D4-420C-A78C-93BF6B055067}">
      <dgm:prSet/>
      <dgm:spPr/>
      <dgm:t>
        <a:bodyPr/>
        <a:lstStyle/>
        <a:p>
          <a:endParaRPr lang="fr-FR"/>
        </a:p>
      </dgm:t>
    </dgm:pt>
    <dgm:pt modelId="{FFD39E47-8FA6-48C2-AC3E-FF5A4F5254CC}" type="sibTrans" cxnId="{9327E1C6-03D4-420C-A78C-93BF6B055067}">
      <dgm:prSet/>
      <dgm:spPr/>
      <dgm:t>
        <a:bodyPr/>
        <a:lstStyle/>
        <a:p>
          <a:endParaRPr lang="fr-FR"/>
        </a:p>
      </dgm:t>
    </dgm:pt>
    <dgm:pt modelId="{BCA7B7CB-970D-4DCA-BEA7-0C7BD455CFCB}">
      <dgm:prSet phldrT="[Texte]" custT="1"/>
      <dgm:spPr>
        <a:solidFill>
          <a:srgbClr val="8BA7D9"/>
        </a:solidFill>
      </dgm:spPr>
      <dgm:t>
        <a:bodyPr/>
        <a:lstStyle/>
        <a:p>
          <a:r>
            <a:rPr lang="fr-FR" sz="1800" dirty="0">
              <a:latin typeface="Avenir Next LT Pro" panose="020B0504020202020204" pitchFamily="34" charset="0"/>
            </a:rPr>
            <a:t>MOIS DES COLLECTIONNEURS</a:t>
          </a:r>
        </a:p>
      </dgm:t>
    </dgm:pt>
    <dgm:pt modelId="{BBB546F5-B94B-4BDD-B9AA-EDA3048AC40C}" type="parTrans" cxnId="{F656CB23-819B-4A76-B4C5-9465C7A5A145}">
      <dgm:prSet/>
      <dgm:spPr/>
      <dgm:t>
        <a:bodyPr/>
        <a:lstStyle/>
        <a:p>
          <a:endParaRPr lang="fr-FR"/>
        </a:p>
      </dgm:t>
    </dgm:pt>
    <dgm:pt modelId="{0531693A-AB78-496A-BA02-5A90726AAB7D}" type="sibTrans" cxnId="{F656CB23-819B-4A76-B4C5-9465C7A5A145}">
      <dgm:prSet/>
      <dgm:spPr/>
      <dgm:t>
        <a:bodyPr/>
        <a:lstStyle/>
        <a:p>
          <a:endParaRPr lang="fr-FR"/>
        </a:p>
      </dgm:t>
    </dgm:pt>
    <dgm:pt modelId="{DAEF7ACD-1A33-42D1-8DAD-F217B1F16A32}">
      <dgm:prSet phldrT="[Texte]" custT="1"/>
      <dgm:spPr>
        <a:solidFill>
          <a:srgbClr val="0D1046"/>
        </a:solidFill>
      </dgm:spPr>
      <dgm:t>
        <a:bodyPr/>
        <a:lstStyle/>
        <a:p>
          <a:r>
            <a:rPr lang="fr-FR" sz="1800" dirty="0">
              <a:latin typeface="Avenir Next LT Pro" panose="020B0504020202020204" pitchFamily="34" charset="0"/>
            </a:rPr>
            <a:t>NOËL AU CARRÉ</a:t>
          </a:r>
        </a:p>
      </dgm:t>
    </dgm:pt>
    <dgm:pt modelId="{A953473B-322A-4F30-B291-15B42AE5255F}" type="sibTrans" cxnId="{FC314206-8A68-4C56-AA78-0122432CC9E8}">
      <dgm:prSet/>
      <dgm:spPr/>
      <dgm:t>
        <a:bodyPr/>
        <a:lstStyle/>
        <a:p>
          <a:endParaRPr lang="fr-FR"/>
        </a:p>
      </dgm:t>
    </dgm:pt>
    <dgm:pt modelId="{35E83D77-0508-4B2B-9993-FE2F6E4B3F07}" type="parTrans" cxnId="{FC314206-8A68-4C56-AA78-0122432CC9E8}">
      <dgm:prSet/>
      <dgm:spPr/>
      <dgm:t>
        <a:bodyPr/>
        <a:lstStyle/>
        <a:p>
          <a:endParaRPr lang="fr-FR"/>
        </a:p>
      </dgm:t>
    </dgm:pt>
    <dgm:pt modelId="{98A88444-2BAE-4CE9-803F-53F194EA14CD}" type="pres">
      <dgm:prSet presAssocID="{569CA315-B1D4-48CC-9A16-A95A6A04EB69}" presName="Name0" presStyleCnt="0">
        <dgm:presLayoutVars>
          <dgm:dir/>
          <dgm:animLvl val="lvl"/>
          <dgm:resizeHandles val="exact"/>
        </dgm:presLayoutVars>
      </dgm:prSet>
      <dgm:spPr/>
    </dgm:pt>
    <dgm:pt modelId="{45F9A51A-971C-4291-9A83-0EDCDAB48287}" type="pres">
      <dgm:prSet presAssocID="{014B803E-25E1-46CC-958C-9F5553C32549}" presName="parTxOnly" presStyleLbl="node1" presStyleIdx="0" presStyleCnt="3" custScaleX="52166" custScaleY="11358" custLinFactNeighborX="-51" custLinFactNeighborY="-37986">
        <dgm:presLayoutVars>
          <dgm:chMax val="0"/>
          <dgm:chPref val="0"/>
          <dgm:bulletEnabled val="1"/>
        </dgm:presLayoutVars>
      </dgm:prSet>
      <dgm:spPr/>
    </dgm:pt>
    <dgm:pt modelId="{A1D19C8F-ECBF-441B-8D27-36D47E4C1B7E}" type="pres">
      <dgm:prSet presAssocID="{FFD39E47-8FA6-48C2-AC3E-FF5A4F5254CC}" presName="parTxOnlySpace" presStyleCnt="0"/>
      <dgm:spPr/>
    </dgm:pt>
    <dgm:pt modelId="{88B6A926-CAE2-4CC6-8936-6ECD934A439E}" type="pres">
      <dgm:prSet presAssocID="{BCA7B7CB-970D-4DCA-BEA7-0C7BD455CFCB}" presName="parTxOnly" presStyleLbl="node1" presStyleIdx="1" presStyleCnt="3" custScaleX="49980" custScaleY="12578" custLinFactNeighborX="-35025" custLinFactNeighborY="-22017">
        <dgm:presLayoutVars>
          <dgm:chMax val="0"/>
          <dgm:chPref val="0"/>
          <dgm:bulletEnabled val="1"/>
        </dgm:presLayoutVars>
      </dgm:prSet>
      <dgm:spPr/>
    </dgm:pt>
    <dgm:pt modelId="{DDB519B9-4144-4A72-9280-0E53BDFB8923}" type="pres">
      <dgm:prSet presAssocID="{0531693A-AB78-496A-BA02-5A90726AAB7D}" presName="parTxOnlySpace" presStyleCnt="0"/>
      <dgm:spPr/>
    </dgm:pt>
    <dgm:pt modelId="{E7274E9F-ACAE-4A74-80C7-06BCD729A779}" type="pres">
      <dgm:prSet presAssocID="{DAEF7ACD-1A33-42D1-8DAD-F217B1F16A32}" presName="parTxOnly" presStyleLbl="node1" presStyleIdx="2" presStyleCnt="3" custScaleX="45161" custScaleY="13120" custLinFactNeighborX="51" custLinFactNeighborY="-5365">
        <dgm:presLayoutVars>
          <dgm:chMax val="0"/>
          <dgm:chPref val="0"/>
          <dgm:bulletEnabled val="1"/>
        </dgm:presLayoutVars>
      </dgm:prSet>
      <dgm:spPr/>
    </dgm:pt>
  </dgm:ptLst>
  <dgm:cxnLst>
    <dgm:cxn modelId="{FC314206-8A68-4C56-AA78-0122432CC9E8}" srcId="{569CA315-B1D4-48CC-9A16-A95A6A04EB69}" destId="{DAEF7ACD-1A33-42D1-8DAD-F217B1F16A32}" srcOrd="2" destOrd="0" parTransId="{35E83D77-0508-4B2B-9993-FE2F6E4B3F07}" sibTransId="{A953473B-322A-4F30-B291-15B42AE5255F}"/>
    <dgm:cxn modelId="{E6EF930C-7645-491B-A55B-3E0E337F2FD7}" type="presOf" srcId="{BCA7B7CB-970D-4DCA-BEA7-0C7BD455CFCB}" destId="{88B6A926-CAE2-4CC6-8936-6ECD934A439E}" srcOrd="0" destOrd="0" presId="urn:microsoft.com/office/officeart/2005/8/layout/chevron1"/>
    <dgm:cxn modelId="{F656CB23-819B-4A76-B4C5-9465C7A5A145}" srcId="{569CA315-B1D4-48CC-9A16-A95A6A04EB69}" destId="{BCA7B7CB-970D-4DCA-BEA7-0C7BD455CFCB}" srcOrd="1" destOrd="0" parTransId="{BBB546F5-B94B-4BDD-B9AA-EDA3048AC40C}" sibTransId="{0531693A-AB78-496A-BA02-5A90726AAB7D}"/>
    <dgm:cxn modelId="{9327E1C6-03D4-420C-A78C-93BF6B055067}" srcId="{569CA315-B1D4-48CC-9A16-A95A6A04EB69}" destId="{014B803E-25E1-46CC-958C-9F5553C32549}" srcOrd="0" destOrd="0" parTransId="{BDDADC0B-A3B1-4F51-8DCE-CCDBAE815284}" sibTransId="{FFD39E47-8FA6-48C2-AC3E-FF5A4F5254CC}"/>
    <dgm:cxn modelId="{E80486DA-A9D1-4BB8-B305-D0BABB7FD502}" type="presOf" srcId="{DAEF7ACD-1A33-42D1-8DAD-F217B1F16A32}" destId="{E7274E9F-ACAE-4A74-80C7-06BCD729A779}" srcOrd="0" destOrd="0" presId="urn:microsoft.com/office/officeart/2005/8/layout/chevron1"/>
    <dgm:cxn modelId="{1FE257E0-1258-423F-857D-14B48541A455}" type="presOf" srcId="{569CA315-B1D4-48CC-9A16-A95A6A04EB69}" destId="{98A88444-2BAE-4CE9-803F-53F194EA14CD}" srcOrd="0" destOrd="0" presId="urn:microsoft.com/office/officeart/2005/8/layout/chevron1"/>
    <dgm:cxn modelId="{582607E2-E44B-4BE9-B337-C2B6A435F47E}" type="presOf" srcId="{014B803E-25E1-46CC-958C-9F5553C32549}" destId="{45F9A51A-971C-4291-9A83-0EDCDAB48287}" srcOrd="0" destOrd="0" presId="urn:microsoft.com/office/officeart/2005/8/layout/chevron1"/>
    <dgm:cxn modelId="{335B6071-311F-4D65-AFBF-90D2C5CCB26A}" type="presParOf" srcId="{98A88444-2BAE-4CE9-803F-53F194EA14CD}" destId="{45F9A51A-971C-4291-9A83-0EDCDAB48287}" srcOrd="0" destOrd="0" presId="urn:microsoft.com/office/officeart/2005/8/layout/chevron1"/>
    <dgm:cxn modelId="{E8D3EDEE-B87E-4D43-8897-318CCA8B0B88}" type="presParOf" srcId="{98A88444-2BAE-4CE9-803F-53F194EA14CD}" destId="{A1D19C8F-ECBF-441B-8D27-36D47E4C1B7E}" srcOrd="1" destOrd="0" presId="urn:microsoft.com/office/officeart/2005/8/layout/chevron1"/>
    <dgm:cxn modelId="{0760E7D5-98F7-49FE-AA91-81F55B3859A5}" type="presParOf" srcId="{98A88444-2BAE-4CE9-803F-53F194EA14CD}" destId="{88B6A926-CAE2-4CC6-8936-6ECD934A439E}" srcOrd="2" destOrd="0" presId="urn:microsoft.com/office/officeart/2005/8/layout/chevron1"/>
    <dgm:cxn modelId="{B6776049-4AB1-4D48-9CFB-D613018E51F6}" type="presParOf" srcId="{98A88444-2BAE-4CE9-803F-53F194EA14CD}" destId="{DDB519B9-4144-4A72-9280-0E53BDFB8923}" srcOrd="3" destOrd="0" presId="urn:microsoft.com/office/officeart/2005/8/layout/chevron1"/>
    <dgm:cxn modelId="{B54550EF-D10C-4E4E-A778-B813883DFF5D}" type="presParOf" srcId="{98A88444-2BAE-4CE9-803F-53F194EA14CD}" destId="{E7274E9F-ACAE-4A74-80C7-06BCD729A77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9A51A-971C-4291-9A83-0EDCDAB48287}">
      <dsp:nvSpPr>
        <dsp:cNvPr id="0" name=""/>
        <dsp:cNvSpPr/>
      </dsp:nvSpPr>
      <dsp:spPr>
        <a:xfrm>
          <a:off x="1898" y="96778"/>
          <a:ext cx="4307027" cy="375104"/>
        </a:xfrm>
        <a:prstGeom prst="chevron">
          <a:avLst/>
        </a:prstGeom>
        <a:solidFill>
          <a:srgbClr val="CBC0B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venir Next LT Pro" panose="020B0504020202020204" pitchFamily="34" charset="0"/>
            </a:rPr>
            <a:t>VOYAGES DES ARTS</a:t>
          </a:r>
        </a:p>
      </dsp:txBody>
      <dsp:txXfrm>
        <a:off x="189450" y="96778"/>
        <a:ext cx="3931923" cy="375104"/>
      </dsp:txXfrm>
    </dsp:sp>
    <dsp:sp modelId="{88B6A926-CAE2-4CC6-8936-6ECD934A439E}">
      <dsp:nvSpPr>
        <dsp:cNvPr id="0" name=""/>
        <dsp:cNvSpPr/>
      </dsp:nvSpPr>
      <dsp:spPr>
        <a:xfrm>
          <a:off x="3194528" y="604018"/>
          <a:ext cx="4126543" cy="415395"/>
        </a:xfrm>
        <a:prstGeom prst="chevron">
          <a:avLst/>
        </a:prstGeom>
        <a:solidFill>
          <a:srgbClr val="8BA7D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venir Next LT Pro" panose="020B0504020202020204" pitchFamily="34" charset="0"/>
            </a:rPr>
            <a:t>MOIS DES COLLECTIONNEURS</a:t>
          </a:r>
        </a:p>
      </dsp:txBody>
      <dsp:txXfrm>
        <a:off x="3402226" y="604018"/>
        <a:ext cx="3711148" cy="415395"/>
      </dsp:txXfrm>
    </dsp:sp>
    <dsp:sp modelId="{E7274E9F-ACAE-4A74-80C7-06BCD729A779}">
      <dsp:nvSpPr>
        <dsp:cNvPr id="0" name=""/>
        <dsp:cNvSpPr/>
      </dsp:nvSpPr>
      <dsp:spPr>
        <a:xfrm>
          <a:off x="6785033" y="1145009"/>
          <a:ext cx="3728667" cy="433295"/>
        </a:xfrm>
        <a:prstGeom prst="chevron">
          <a:avLst/>
        </a:prstGeom>
        <a:solidFill>
          <a:srgbClr val="0D104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venir Next LT Pro" panose="020B0504020202020204" pitchFamily="34" charset="0"/>
            </a:rPr>
            <a:t>NOËL AU CARRÉ</a:t>
          </a:r>
        </a:p>
      </dsp:txBody>
      <dsp:txXfrm>
        <a:off x="7001681" y="1145009"/>
        <a:ext cx="3295372" cy="433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3396F-0F4C-4B9B-88BA-97CF4EC02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61194E-F463-4F2B-A638-4804E9E49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2A5573-31D2-4D9D-B2DC-A12545E2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9110A5-9D2E-4808-BFDB-6CB3606F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ECDEFD-588A-429C-A553-826C83EB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92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D0D24-79C9-4F7C-881D-CC76E050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95612A-F07E-4041-BDEA-DA0BB01B1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C0F71-3A7D-41A3-B8A5-05A13921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9EDCDC-B467-44A0-8D04-9CCA9F75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6F8BC-B17C-4846-9DBE-FF2E9976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08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C9A7DC-4CB1-47B6-9A30-1E56E1D1A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A5F38D-04AF-4D3E-AD4D-0F2D6D67F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501AE1-B905-4338-8185-08F7B375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943B90-8710-490E-AD00-393BB5BE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F0D937-6CD3-4096-94C7-0F242946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3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2F89B7-E979-4A63-8506-00B13E9E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CF4C54-F23E-4677-BA36-0DED31E88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10EDA-1057-4811-872B-5D8B32E4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E1E709-983F-4668-8E47-2E5CADCC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1AC6A-0DA3-411B-BF12-011CECA0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58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D0709-0F70-4CD5-BD6A-D31DE8B6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BE50E2-9935-433E-BDA6-F273FC778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EB9AD1-41AA-4FFF-9280-63C88728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30A1C3-B69C-4940-AF9A-D5E788FB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67E226-28B7-45D1-871F-3F5A5EA2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53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97173-492E-4CA2-A222-B9B331DD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E7873-C7A4-4167-9CF7-9E3BD0D3E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DEABF7-09B0-4947-9D11-C26898478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81B8E5-FF58-4EA0-84D2-1E8F97D3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E7F817-12BE-4672-A810-48BA8307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251A88-3791-4D46-BCE8-6F811F99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2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CAC1B-4C16-40A0-9004-3B784649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D2DDA2-9B0E-40FF-9783-1013BB4A4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57D9C6-5CDB-4FD7-A11E-6F6B491D4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83750F-2208-4DEA-ADAD-07E467F54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2F83956-B187-4396-957C-C7FAB55E1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18A41E-4B10-4FF0-BAE1-AA781E13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455BC9-ED45-4D6D-AFEF-DBFE29B6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B7A1A5-A77B-4339-BDF9-9CE69688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93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CC822-3348-4C8B-8048-556C9718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B6A078-96E4-4D45-BDE1-2C593ACC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03655F-6FDA-4515-B806-8B495200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32BC48-F80C-49D6-9B8F-4903C7A7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08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95B508-0964-48AE-BBE4-DA0E1F3F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437646-F56D-4359-A2D1-BA0B477D2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0D4C58-D409-4FFF-8B41-72444070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14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4D1D0-1A55-488F-8BAC-A1200110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B01E83-8D3D-44F9-A2E2-647467FA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7A4256-CD16-453B-95BC-1DE3E5C3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E48E9E-DF7E-44F8-B527-78BC006B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FF5DF8-A6BC-44FD-818F-E26F76BF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111584-5AED-4D7D-B6DA-B28CB8E6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86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BC84FC-5F57-4F0E-AD24-028A4BCA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DFE54D-2AB1-4132-B5F5-601E6D87A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84F8CC-2A9D-49C6-9E59-0EC50991C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25311-6F73-4F9A-9CD4-C4F2EF5B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785AA5-D683-40FA-8C7E-57844924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B6CCBC-1A39-41F4-B74A-6CCA898C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84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EDF296-E439-48BD-851B-2DA93E36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E5F010-50BA-40A6-B12C-16ED012C6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65D613-18E9-4FF4-993A-E131C8CAA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CFC17-1FBC-4D38-AF45-066BE8CB2C04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1C76E8-4D31-4285-A8F3-C1261CC3D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92FCFB-41C6-4155-9A2B-108101D16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415B8-543C-4EB3-A909-CF235EFF6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0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92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7BB64B9-756E-4B44-A298-BB6E400C076D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640080" y="1539798"/>
            <a:ext cx="3284806" cy="3233393"/>
          </a:xfrm>
          <a:prstGeom prst="ellipse">
            <a:avLst/>
          </a:prstGeom>
          <a:solidFill>
            <a:srgbClr val="B6985A"/>
          </a:solidFill>
          <a:ln w="174625" cmpd="thinThick">
            <a:solidFill>
              <a:srgbClr val="B6985A"/>
            </a:solidFill>
          </a:ln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kern="1200" dirty="0">
                <a:solidFill>
                  <a:srgbClr val="FFFFFF"/>
                </a:solidFill>
                <a:latin typeface="Avenir Next LT Pro" panose="020B0504020202020204" pitchFamily="34" charset="0"/>
              </a:rPr>
              <a:t>BILAN</a:t>
            </a:r>
            <a:br>
              <a:rPr lang="en-US" sz="2400" kern="1200" dirty="0">
                <a:solidFill>
                  <a:srgbClr val="FFFFFF"/>
                </a:solidFill>
                <a:latin typeface="Avenir Next LT Pro" panose="020B0504020202020204" pitchFamily="34" charset="0"/>
              </a:rPr>
            </a:br>
            <a:r>
              <a:rPr lang="en-US" sz="2400" kern="1200" dirty="0">
                <a:solidFill>
                  <a:srgbClr val="FFFFFF"/>
                </a:solidFill>
                <a:latin typeface="Avenir Next LT Pro" panose="020B0504020202020204" pitchFamily="34" charset="0"/>
              </a:rPr>
              <a:t>&amp;</a:t>
            </a:r>
            <a:br>
              <a:rPr lang="en-US" sz="2400" kern="1200" dirty="0">
                <a:solidFill>
                  <a:srgbClr val="FFFFFF"/>
                </a:solidFill>
                <a:latin typeface="Avenir Next LT Pro" panose="020B0504020202020204" pitchFamily="34" charset="0"/>
              </a:rPr>
            </a:br>
            <a:r>
              <a:rPr lang="en-US" sz="2400" kern="1200" dirty="0">
                <a:solidFill>
                  <a:srgbClr val="FFFFFF"/>
                </a:solidFill>
                <a:latin typeface="Avenir Next LT Pro" panose="020B0504020202020204" pitchFamily="34" charset="0"/>
              </a:rPr>
              <a:t>PERSPECTIVES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AF632C-7AB4-40E1-B0DE-C50536084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48" y="961812"/>
            <a:ext cx="4265303" cy="49309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A659DF-10EE-4CC1-9F7A-14E79E2934AA}"/>
              </a:ext>
            </a:extLst>
          </p:cNvPr>
          <p:cNvSpPr txBox="1"/>
          <p:nvPr/>
        </p:nvSpPr>
        <p:spPr>
          <a:xfrm>
            <a:off x="98474" y="6519446"/>
            <a:ext cx="261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>
                <a:solidFill>
                  <a:srgbClr val="CBC0B0"/>
                </a:solidFill>
                <a:latin typeface="Avenir Next LT Pro" panose="020B0504020202020204" pitchFamily="34" charset="0"/>
              </a:rPr>
              <a:t>14 JANVIER 2020</a:t>
            </a:r>
          </a:p>
        </p:txBody>
      </p:sp>
    </p:spTree>
    <p:extLst>
      <p:ext uri="{BB962C8B-B14F-4D97-AF65-F5344CB8AC3E}">
        <p14:creationId xmlns:p14="http://schemas.microsoft.com/office/powerpoint/2010/main" val="92016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82790A-9C45-474B-81EE-1F6ACCAF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011" y="643467"/>
            <a:ext cx="64219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table, vivant, pièce&#10;&#10;Description générée automatiquement">
            <a:extLst>
              <a:ext uri="{FF2B5EF4-FFF2-40B4-BE49-F238E27FC236}">
                <a16:creationId xmlns:a16="http://schemas.microsoft.com/office/drawing/2014/main" id="{1D221862-F6BB-4EAE-9B7E-5A72AA8E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5" y="1123527"/>
            <a:ext cx="3465112" cy="4604800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intérieur, table, pièce, vivant&#10;&#10;Description générée automatiquement">
            <a:extLst>
              <a:ext uri="{FF2B5EF4-FFF2-40B4-BE49-F238E27FC236}">
                <a16:creationId xmlns:a16="http://schemas.microsoft.com/office/drawing/2014/main" id="{A736D006-7897-4528-905D-84B29FB53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5"/>
          <a:stretch/>
        </p:blipFill>
        <p:spPr>
          <a:xfrm>
            <a:off x="4310676" y="1128950"/>
            <a:ext cx="3537345" cy="4501829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ésultat de recherche d'images pour &quot;ad hors serie decembre&quot;">
            <a:extLst>
              <a:ext uri="{FF2B5EF4-FFF2-40B4-BE49-F238E27FC236}">
                <a16:creationId xmlns:a16="http://schemas.microsoft.com/office/drawing/2014/main" id="{4B2ACBDD-FB4E-4494-973E-94666B4CF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/>
          <a:stretch/>
        </p:blipFill>
        <p:spPr bwMode="auto">
          <a:xfrm>
            <a:off x="8718432" y="2093495"/>
            <a:ext cx="2143643" cy="27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51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2E1589-7D46-491F-84AB-AB163AF9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93" y="1826419"/>
            <a:ext cx="3681412" cy="3205162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6517FD57-FD20-4758-98D4-D6FF39CD289F}"/>
              </a:ext>
            </a:extLst>
          </p:cNvPr>
          <p:cNvSpPr/>
          <p:nvPr/>
        </p:nvSpPr>
        <p:spPr>
          <a:xfrm>
            <a:off x="8089664" y="683210"/>
            <a:ext cx="3034748" cy="3027169"/>
          </a:xfrm>
          <a:prstGeom prst="flowChartConnector">
            <a:avLst/>
          </a:prstGeom>
          <a:solidFill>
            <a:srgbClr val="0D1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PRESSE FRANCAISE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&amp;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AGENDA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23E8A360-B6D2-4C94-8526-EF32D9F6500F}"/>
              </a:ext>
            </a:extLst>
          </p:cNvPr>
          <p:cNvSpPr/>
          <p:nvPr/>
        </p:nvSpPr>
        <p:spPr>
          <a:xfrm>
            <a:off x="6096000" y="2105423"/>
            <a:ext cx="1874743" cy="1855294"/>
          </a:xfrm>
          <a:prstGeom prst="flowChartConnector">
            <a:avLst/>
          </a:prstGeom>
          <a:solidFill>
            <a:srgbClr val="AE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ART</a:t>
            </a:r>
          </a:p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&amp;</a:t>
            </a:r>
          </a:p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LIFESTYLE</a:t>
            </a:r>
          </a:p>
          <a:p>
            <a:pPr algn="ctr"/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FF0D8910-E470-45A9-BD01-69D086042291}"/>
              </a:ext>
            </a:extLst>
          </p:cNvPr>
          <p:cNvSpPr/>
          <p:nvPr/>
        </p:nvSpPr>
        <p:spPr>
          <a:xfrm>
            <a:off x="7640376" y="3710379"/>
            <a:ext cx="2279375" cy="2278256"/>
          </a:xfrm>
          <a:prstGeom prst="flowChartConnector">
            <a:avLst/>
          </a:prstGeom>
          <a:solidFill>
            <a:srgbClr val="CBC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venir Next LT Pro" panose="020B0504020202020204" pitchFamily="34" charset="0"/>
              </a:rPr>
              <a:t>ACTUALITE DE RENTREE </a:t>
            </a:r>
          </a:p>
          <a:p>
            <a:pPr algn="ctr"/>
            <a:endParaRPr lang="fr-FR" sz="1400" dirty="0">
              <a:latin typeface="Avenir Next LT Pro" panose="020B0504020202020204" pitchFamily="34" charset="0"/>
            </a:endParaRPr>
          </a:p>
          <a:p>
            <a:pPr algn="ctr"/>
            <a:r>
              <a:rPr lang="fr-FR" sz="1400" dirty="0">
                <a:latin typeface="Avenir Next LT Pro" panose="020B0504020202020204" pitchFamily="34" charset="0"/>
              </a:rPr>
              <a:t> PUBLICATIONS ONLINE</a:t>
            </a:r>
          </a:p>
        </p:txBody>
      </p:sp>
    </p:spTree>
    <p:extLst>
      <p:ext uri="{BB962C8B-B14F-4D97-AF65-F5344CB8AC3E}">
        <p14:creationId xmlns:p14="http://schemas.microsoft.com/office/powerpoint/2010/main" val="257285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DD6A63-B237-473C-8574-E61CF7E78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20" y="856756"/>
            <a:ext cx="4334229" cy="514448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57EA7A3B-FD3E-415C-9A34-02615811E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8" b="3828"/>
          <a:stretch/>
        </p:blipFill>
        <p:spPr>
          <a:xfrm>
            <a:off x="6662427" y="577516"/>
            <a:ext cx="4258259" cy="54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5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1FD35E-6330-4255-A054-34ACA07F1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" b="9739"/>
          <a:stretch/>
        </p:blipFill>
        <p:spPr>
          <a:xfrm>
            <a:off x="4188381" y="649705"/>
            <a:ext cx="3815238" cy="53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82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9C146E-B43B-4148-801F-9FA081F7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A08ACA-6F77-4FB7-8431-35159123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138" y="1699520"/>
            <a:ext cx="2723930" cy="34589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AFE28C4-6167-4927-B157-DA910C00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65" y="643467"/>
            <a:ext cx="38858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543250-A95B-4B97-AB6A-BE140CFB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1" y="1298275"/>
            <a:ext cx="3686154" cy="4261450"/>
          </a:xfrm>
          <a:prstGeom prst="rect">
            <a:avLst/>
          </a:prstGeom>
        </p:spPr>
      </p:pic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6256D93B-1479-416E-9733-55BD1D921941}"/>
              </a:ext>
            </a:extLst>
          </p:cNvPr>
          <p:cNvSpPr/>
          <p:nvPr/>
        </p:nvSpPr>
        <p:spPr>
          <a:xfrm>
            <a:off x="6792657" y="1637348"/>
            <a:ext cx="3253413" cy="3178865"/>
          </a:xfrm>
          <a:prstGeom prst="flowChartConnector">
            <a:avLst/>
          </a:prstGeom>
          <a:solidFill>
            <a:srgbClr val="0D1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COMMUNICATION INSTITUTIONNELLE</a:t>
            </a:r>
          </a:p>
        </p:txBody>
      </p:sp>
    </p:spTree>
    <p:extLst>
      <p:ext uri="{BB962C8B-B14F-4D97-AF65-F5344CB8AC3E}">
        <p14:creationId xmlns:p14="http://schemas.microsoft.com/office/powerpoint/2010/main" val="2282667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9E67A2-B5E7-4EC3-9F38-A5C93712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50" y="2189602"/>
            <a:ext cx="4657576" cy="33185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0A97D8-5214-47F7-BF10-D987D29F1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9" y="2212456"/>
            <a:ext cx="5865772" cy="3299496"/>
          </a:xfrm>
          <a:prstGeom prst="rect">
            <a:avLst/>
          </a:prstGeom>
        </p:spPr>
      </p:pic>
      <p:pic>
        <p:nvPicPr>
          <p:cNvPr id="3074" name="Picture 2" descr="Résultat de recherche d'images pour &quot;France 2&quot;">
            <a:extLst>
              <a:ext uri="{FF2B5EF4-FFF2-40B4-BE49-F238E27FC236}">
                <a16:creationId xmlns:a16="http://schemas.microsoft.com/office/drawing/2014/main" id="{9FC909BF-011C-4141-B095-CB455478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9" y="459479"/>
            <a:ext cx="1805738" cy="11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7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7C90FF-A4BC-45CD-A428-26BA493E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61062"/>
            <a:ext cx="5294716" cy="5135874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ésultat de recherche d'images pour &quot;BEAUX ART MAGAZINE DECEMBRE 2019&quot;">
            <a:extLst>
              <a:ext uri="{FF2B5EF4-FFF2-40B4-BE49-F238E27FC236}">
                <a16:creationId xmlns:a16="http://schemas.microsoft.com/office/drawing/2014/main" id="{5D13A84F-F96D-49E8-97F0-04C7E34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1734" y="643466"/>
            <a:ext cx="430364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0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6B42B-A753-4974-A81C-42094461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Avenir Next LT Pro" panose="020B0504020202020204" pitchFamily="34" charset="0"/>
              </a:rPr>
              <a:t>TEMPS FORTS 2019 </a:t>
            </a:r>
            <a:endParaRPr lang="fr-FR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0913F90-8331-4386-99EA-0DE73DE01A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113284"/>
              </p:ext>
            </p:extLst>
          </p:nvPr>
        </p:nvGraphicFramePr>
        <p:xfrm>
          <a:off x="838200" y="2205144"/>
          <a:ext cx="10515600" cy="307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78046991-5780-4E0A-9FCD-B1BEDA486E94}"/>
              </a:ext>
            </a:extLst>
          </p:cNvPr>
          <p:cNvGrpSpPr/>
          <p:nvPr/>
        </p:nvGrpSpPr>
        <p:grpSpPr>
          <a:xfrm>
            <a:off x="838200" y="3995772"/>
            <a:ext cx="10515600" cy="453774"/>
            <a:chOff x="6610701" y="1033669"/>
            <a:chExt cx="3904898" cy="453774"/>
          </a:xfrm>
          <a:solidFill>
            <a:srgbClr val="AE9350"/>
          </a:solidFill>
        </p:grpSpPr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C779F0BD-E99C-4F67-AE07-B815C407DB3B}"/>
                </a:ext>
              </a:extLst>
            </p:cNvPr>
            <p:cNvSpPr/>
            <p:nvPr/>
          </p:nvSpPr>
          <p:spPr>
            <a:xfrm>
              <a:off x="6610701" y="1033669"/>
              <a:ext cx="3904898" cy="453774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lèche : chevron 4">
              <a:extLst>
                <a:ext uri="{FF2B5EF4-FFF2-40B4-BE49-F238E27FC236}">
                  <a16:creationId xmlns:a16="http://schemas.microsoft.com/office/drawing/2014/main" id="{3CE2168E-216A-4B2C-B102-F58CBEC4F6EA}"/>
                </a:ext>
              </a:extLst>
            </p:cNvPr>
            <p:cNvSpPr txBox="1"/>
            <p:nvPr/>
          </p:nvSpPr>
          <p:spPr>
            <a:xfrm>
              <a:off x="6837588" y="1033669"/>
              <a:ext cx="3451124" cy="4537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dirty="0">
                  <a:latin typeface="Avenir Next LT Pro" panose="020B0504020202020204" pitchFamily="34" charset="0"/>
                </a:rPr>
                <a:t>SUITE PRÉSIDENTIELLE CARRÉ RIVE GAUCHE</a:t>
              </a:r>
              <a:endParaRPr lang="fr-FR" sz="1800" kern="1200" dirty="0"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93D3D5-D365-4881-8AA4-0B49C89407E4}"/>
              </a:ext>
            </a:extLst>
          </p:cNvPr>
          <p:cNvGrpSpPr/>
          <p:nvPr/>
        </p:nvGrpSpPr>
        <p:grpSpPr>
          <a:xfrm>
            <a:off x="838201" y="4717003"/>
            <a:ext cx="10515600" cy="392833"/>
            <a:chOff x="0" y="61063"/>
            <a:chExt cx="4510593" cy="392833"/>
          </a:xfrm>
          <a:solidFill>
            <a:srgbClr val="0D1046"/>
          </a:solidFill>
        </p:grpSpPr>
        <p:sp>
          <p:nvSpPr>
            <p:cNvPr id="11" name="Flèche : chevron 10">
              <a:extLst>
                <a:ext uri="{FF2B5EF4-FFF2-40B4-BE49-F238E27FC236}">
                  <a16:creationId xmlns:a16="http://schemas.microsoft.com/office/drawing/2014/main" id="{7E7F44DD-E5DC-4270-B16E-73C20A2A90AD}"/>
                </a:ext>
              </a:extLst>
            </p:cNvPr>
            <p:cNvSpPr/>
            <p:nvPr/>
          </p:nvSpPr>
          <p:spPr>
            <a:xfrm>
              <a:off x="0" y="61063"/>
              <a:ext cx="4510593" cy="392833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lèche : chevron 4">
              <a:extLst>
                <a:ext uri="{FF2B5EF4-FFF2-40B4-BE49-F238E27FC236}">
                  <a16:creationId xmlns:a16="http://schemas.microsoft.com/office/drawing/2014/main" id="{0585D5DF-A18A-4A40-AF75-DCE35180B171}"/>
                </a:ext>
              </a:extLst>
            </p:cNvPr>
            <p:cNvSpPr txBox="1"/>
            <p:nvPr/>
          </p:nvSpPr>
          <p:spPr>
            <a:xfrm>
              <a:off x="196417" y="61063"/>
              <a:ext cx="4117760" cy="3928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800" kern="1200" dirty="0">
                  <a:latin typeface="Avenir Next LT Pro" panose="020B0504020202020204" pitchFamily="34" charset="0"/>
                </a:rPr>
                <a:t>COMMUNICATION INSTITUTIONNELLE</a:t>
              </a:r>
            </a:p>
          </p:txBody>
        </p:sp>
      </p:grp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E2C6B3-5896-47FC-AD76-89AD4E8531A9}"/>
              </a:ext>
            </a:extLst>
          </p:cNvPr>
          <p:cNvCxnSpPr>
            <a:cxnSpLocks/>
          </p:cNvCxnSpPr>
          <p:nvPr/>
        </p:nvCxnSpPr>
        <p:spPr>
          <a:xfrm>
            <a:off x="576775" y="5978769"/>
            <a:ext cx="106633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1A38705-F637-48A6-8CB2-253F350F4F73}"/>
              </a:ext>
            </a:extLst>
          </p:cNvPr>
          <p:cNvSpPr txBox="1"/>
          <p:nvPr/>
        </p:nvSpPr>
        <p:spPr>
          <a:xfrm>
            <a:off x="576775" y="6161649"/>
            <a:ext cx="379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JUIN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5B38252-20A6-4D45-8486-F1AC50F61C50}"/>
              </a:ext>
            </a:extLst>
          </p:cNvPr>
          <p:cNvSpPr txBox="1"/>
          <p:nvPr/>
        </p:nvSpPr>
        <p:spPr>
          <a:xfrm>
            <a:off x="3781864" y="6161649"/>
            <a:ext cx="379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SEPTEMBRE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E0DEAD3-631E-4BDE-B0BC-871740F9F994}"/>
              </a:ext>
            </a:extLst>
          </p:cNvPr>
          <p:cNvSpPr txBox="1"/>
          <p:nvPr/>
        </p:nvSpPr>
        <p:spPr>
          <a:xfrm>
            <a:off x="7580141" y="6123543"/>
            <a:ext cx="379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DÉCEMBRE</a:t>
            </a:r>
          </a:p>
        </p:txBody>
      </p:sp>
    </p:spTree>
    <p:extLst>
      <p:ext uri="{BB962C8B-B14F-4D97-AF65-F5344CB8AC3E}">
        <p14:creationId xmlns:p14="http://schemas.microsoft.com/office/powerpoint/2010/main" val="2718511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1B81FF-3126-4EDB-90CE-4B7583F5A284}"/>
              </a:ext>
            </a:extLst>
          </p:cNvPr>
          <p:cNvSpPr/>
          <p:nvPr/>
        </p:nvSpPr>
        <p:spPr>
          <a:xfrm>
            <a:off x="0" y="0"/>
            <a:ext cx="260252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2480E9-1151-4AFD-B95E-F05FAD59F281}"/>
              </a:ext>
            </a:extLst>
          </p:cNvPr>
          <p:cNvSpPr/>
          <p:nvPr/>
        </p:nvSpPr>
        <p:spPr>
          <a:xfrm>
            <a:off x="1146517" y="1958926"/>
            <a:ext cx="2912012" cy="2940148"/>
          </a:xfrm>
          <a:prstGeom prst="ellipse">
            <a:avLst/>
          </a:prstGeom>
          <a:solidFill>
            <a:srgbClr val="B69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latin typeface="Avenir Next LT Pro" panose="020B0504020202020204" pitchFamily="34" charset="0"/>
              </a:rPr>
              <a:t>TEMPS FORTS</a:t>
            </a:r>
          </a:p>
          <a:p>
            <a:pPr algn="ctr"/>
            <a:r>
              <a:rPr lang="fr-FR" sz="2400">
                <a:latin typeface="Avenir Next LT Pro" panose="020B0504020202020204" pitchFamily="34" charset="0"/>
              </a:rPr>
              <a:t>1</a:t>
            </a:r>
            <a:r>
              <a:rPr lang="fr-FR" sz="2400" baseline="30000">
                <a:latin typeface="Avenir Next LT Pro" panose="020B0504020202020204" pitchFamily="34" charset="0"/>
              </a:rPr>
              <a:t>ER</a:t>
            </a:r>
            <a:r>
              <a:rPr lang="fr-FR" sz="2400">
                <a:latin typeface="Avenir Next LT Pro" panose="020B0504020202020204" pitchFamily="34" charset="0"/>
              </a:rPr>
              <a:t> SEMESTRE 2020</a:t>
            </a:r>
            <a:endParaRPr lang="fr-FR" sz="2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2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7D6BAB-9AC2-4222-B755-8A35CFF72082}"/>
              </a:ext>
            </a:extLst>
          </p:cNvPr>
          <p:cNvSpPr txBox="1"/>
          <p:nvPr/>
        </p:nvSpPr>
        <p:spPr>
          <a:xfrm>
            <a:off x="6096000" y="227732"/>
            <a:ext cx="5244301" cy="1538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chemeClr val="tx1"/>
              </a:solidFill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146" name="Picture 2" descr="Résultat de recherche d'images pour &quot;paris deco off 2020&quot;">
            <a:extLst>
              <a:ext uri="{FF2B5EF4-FFF2-40B4-BE49-F238E27FC236}">
                <a16:creationId xmlns:a16="http://schemas.microsoft.com/office/drawing/2014/main" id="{C1CE07A1-5E4E-45B3-818D-1285969D5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7"/>
          <a:stretch/>
        </p:blipFill>
        <p:spPr bwMode="auto">
          <a:xfrm>
            <a:off x="1480173" y="2152118"/>
            <a:ext cx="3267942" cy="25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90E959-D77F-403A-A557-F47383BE5276}"/>
              </a:ext>
            </a:extLst>
          </p:cNvPr>
          <p:cNvSpPr txBox="1"/>
          <p:nvPr/>
        </p:nvSpPr>
        <p:spPr>
          <a:xfrm>
            <a:off x="6096000" y="1884950"/>
            <a:ext cx="5383652" cy="4743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Avec 300 </a:t>
            </a:r>
            <a:r>
              <a:rPr lang="en-US" dirty="0" err="1">
                <a:latin typeface="Avenir Next LT Pro" panose="020B0504020202020204" pitchFamily="34" charset="0"/>
              </a:rPr>
              <a:t>dirigeants</a:t>
            </a:r>
            <a:r>
              <a:rPr lang="en-US" dirty="0">
                <a:latin typeface="Avenir Next LT Pro" panose="020B0504020202020204" pitchFamily="34" charset="0"/>
              </a:rPr>
              <a:t> des plus grands cabinets </a:t>
            </a:r>
            <a:r>
              <a:rPr lang="en-US" dirty="0" err="1">
                <a:latin typeface="Avenir Next LT Pro" panose="020B0504020202020204" pitchFamily="34" charset="0"/>
              </a:rPr>
              <a:t>d’architecture</a:t>
            </a:r>
            <a:r>
              <a:rPr lang="en-US" dirty="0">
                <a:latin typeface="Avenir Next LT Pro" panose="020B0504020202020204" pitchFamily="34" charset="0"/>
              </a:rPr>
              <a:t> </a:t>
            </a:r>
            <a:r>
              <a:rPr lang="en-US" dirty="0" err="1">
                <a:latin typeface="Avenir Next LT Pro" panose="020B0504020202020204" pitchFamily="34" charset="0"/>
              </a:rPr>
              <a:t>intérieure</a:t>
            </a:r>
            <a:r>
              <a:rPr lang="en-US" dirty="0">
                <a:latin typeface="Avenir Next LT Pro" panose="020B0504020202020204" pitchFamily="34" charset="0"/>
              </a:rPr>
              <a:t> et </a:t>
            </a:r>
            <a:r>
              <a:rPr lang="en-US" dirty="0" err="1">
                <a:latin typeface="Avenir Next LT Pro" panose="020B0504020202020204" pitchFamily="34" charset="0"/>
              </a:rPr>
              <a:t>quelques</a:t>
            </a:r>
            <a:r>
              <a:rPr lang="en-US" dirty="0">
                <a:latin typeface="Avenir Next LT Pro" panose="020B0504020202020204" pitchFamily="34" charset="0"/>
              </a:rPr>
              <a:t> leaders </a:t>
            </a:r>
            <a:r>
              <a:rPr lang="en-US" dirty="0" err="1">
                <a:latin typeface="Avenir Next LT Pro" panose="020B0504020202020204" pitchFamily="34" charset="0"/>
              </a:rPr>
              <a:t>d’opinion</a:t>
            </a:r>
            <a:r>
              <a:rPr lang="en-US" dirty="0">
                <a:latin typeface="Avenir Next LT Pro" panose="020B0504020202020204" pitchFamily="34" charset="0"/>
              </a:rPr>
              <a:t> </a:t>
            </a:r>
            <a:r>
              <a:rPr lang="en-US" dirty="0" err="1">
                <a:latin typeface="Avenir Next LT Pro" panose="020B0504020202020204" pitchFamily="34" charset="0"/>
              </a:rPr>
              <a:t>américains</a:t>
            </a:r>
            <a:r>
              <a:rPr lang="en-US" dirty="0">
                <a:latin typeface="Avenir Next LT Pro" panose="020B05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latin typeface="Avenir Next LT Pro" panose="020B0504020202020204" pitchFamily="34" charset="0"/>
              </a:rPr>
              <a:t>Cocktail dans le salon Cristal, à </a:t>
            </a:r>
            <a:r>
              <a:rPr lang="en-US" i="1" dirty="0" err="1">
                <a:latin typeface="Avenir Next LT Pro" panose="020B0504020202020204" pitchFamily="34" charset="0"/>
              </a:rPr>
              <a:t>partir</a:t>
            </a:r>
            <a:r>
              <a:rPr lang="en-US" i="1" dirty="0">
                <a:latin typeface="Avenir Next LT Pro" panose="020B0504020202020204" pitchFamily="34" charset="0"/>
              </a:rPr>
              <a:t> de 18 h 30 et </a:t>
            </a:r>
            <a:r>
              <a:rPr lang="en-US" i="1" dirty="0" err="1">
                <a:latin typeface="Avenir Next LT Pro" panose="020B0504020202020204" pitchFamily="34" charset="0"/>
              </a:rPr>
              <a:t>jusqu’à</a:t>
            </a:r>
            <a:r>
              <a:rPr lang="en-US" i="1" dirty="0">
                <a:latin typeface="Avenir Next LT Pro" panose="020B0504020202020204" pitchFamily="34" charset="0"/>
              </a:rPr>
              <a:t> 21 h.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 i="1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Avenir Next LT Pro" panose="020B0504020202020204" pitchFamily="34" charset="0"/>
              </a:rPr>
              <a:t>Dégustation</a:t>
            </a:r>
            <a:r>
              <a:rPr lang="en-US" dirty="0">
                <a:latin typeface="Avenir Next LT Pro" panose="020B0504020202020204" pitchFamily="34" charset="0"/>
              </a:rPr>
              <a:t> de champagnes, </a:t>
            </a:r>
            <a:r>
              <a:rPr lang="en-US" dirty="0" err="1">
                <a:latin typeface="Avenir Next LT Pro" panose="020B0504020202020204" pitchFamily="34" charset="0"/>
              </a:rPr>
              <a:t>démonstrations</a:t>
            </a:r>
            <a:r>
              <a:rPr lang="en-US" dirty="0">
                <a:latin typeface="Avenir Next LT Pro" panose="020B0504020202020204" pitchFamily="34" charset="0"/>
              </a:rPr>
              <a:t> de </a:t>
            </a:r>
            <a:r>
              <a:rPr lang="en-US" dirty="0" err="1">
                <a:latin typeface="Avenir Next LT Pro" panose="020B0504020202020204" pitchFamily="34" charset="0"/>
              </a:rPr>
              <a:t>taille</a:t>
            </a:r>
            <a:r>
              <a:rPr lang="en-US" dirty="0">
                <a:latin typeface="Avenir Next LT Pro" panose="020B0504020202020204" pitchFamily="34" charset="0"/>
              </a:rPr>
              <a:t> de pierre, </a:t>
            </a:r>
            <a:r>
              <a:rPr lang="en-US" dirty="0" err="1">
                <a:latin typeface="Avenir Next LT Pro" panose="020B0504020202020204" pitchFamily="34" charset="0"/>
              </a:rPr>
              <a:t>ébénisterie</a:t>
            </a:r>
            <a:r>
              <a:rPr lang="en-US" dirty="0">
                <a:latin typeface="Avenir Next LT Pro" panose="020B0504020202020204" pitchFamily="34" charset="0"/>
              </a:rPr>
              <a:t>… par les </a:t>
            </a:r>
            <a:r>
              <a:rPr lang="en-US" dirty="0" err="1">
                <a:latin typeface="Avenir Next LT Pro" panose="020B0504020202020204" pitchFamily="34" charset="0"/>
              </a:rPr>
              <a:t>compagnons</a:t>
            </a:r>
            <a:r>
              <a:rPr lang="en-US" dirty="0">
                <a:latin typeface="Avenir Next LT Pro" panose="020B0504020202020204" pitchFamily="34" charset="0"/>
              </a:rPr>
              <a:t> des Ateliers de Saint Jacques et de la </a:t>
            </a:r>
            <a:r>
              <a:rPr lang="en-US" dirty="0" err="1">
                <a:latin typeface="Avenir Next LT Pro" panose="020B0504020202020204" pitchFamily="34" charset="0"/>
              </a:rPr>
              <a:t>Fonderie</a:t>
            </a:r>
            <a:r>
              <a:rPr lang="en-US" dirty="0">
                <a:latin typeface="Avenir Next LT Pro" panose="020B0504020202020204" pitchFamily="34" charset="0"/>
              </a:rPr>
              <a:t> de Coubertin, </a:t>
            </a:r>
            <a:r>
              <a:rPr lang="en-US" dirty="0" err="1">
                <a:latin typeface="Avenir Next LT Pro" panose="020B0504020202020204" pitchFamily="34" charset="0"/>
              </a:rPr>
              <a:t>visite</a:t>
            </a:r>
            <a:r>
              <a:rPr lang="en-US" dirty="0">
                <a:latin typeface="Avenir Next LT Pro" panose="020B0504020202020204" pitchFamily="34" charset="0"/>
              </a:rPr>
              <a:t> de la "Suite </a:t>
            </a:r>
            <a:r>
              <a:rPr lang="en-US" dirty="0" err="1">
                <a:latin typeface="Avenir Next LT Pro" panose="020B0504020202020204" pitchFamily="34" charset="0"/>
              </a:rPr>
              <a:t>Présidentielle</a:t>
            </a:r>
            <a:r>
              <a:rPr lang="en-US" dirty="0">
                <a:latin typeface="Avenir Next LT Pro" panose="020B0504020202020204" pitchFamily="34" charset="0"/>
              </a:rPr>
              <a:t> - </a:t>
            </a:r>
            <a:r>
              <a:rPr lang="en-US" dirty="0" err="1">
                <a:latin typeface="Avenir Next LT Pro" panose="020B0504020202020204" pitchFamily="34" charset="0"/>
              </a:rPr>
              <a:t>Carré</a:t>
            </a:r>
            <a:r>
              <a:rPr lang="en-US" dirty="0">
                <a:latin typeface="Avenir Next LT Pro" panose="020B0504020202020204" pitchFamily="34" charset="0"/>
              </a:rPr>
              <a:t> Rive Gauche" et </a:t>
            </a:r>
            <a:r>
              <a:rPr lang="en-US" dirty="0" err="1">
                <a:latin typeface="Avenir Next LT Pro" panose="020B0504020202020204" pitchFamily="34" charset="0"/>
              </a:rPr>
              <a:t>quelques</a:t>
            </a:r>
            <a:r>
              <a:rPr lang="en-US" dirty="0">
                <a:latin typeface="Avenir Next LT Pro" panose="020B0504020202020204" pitchFamily="34" charset="0"/>
              </a:rPr>
              <a:t> surprises.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5BAFF1-247D-41DA-B3B7-7E557B367172}"/>
              </a:ext>
            </a:extLst>
          </p:cNvPr>
          <p:cNvSpPr txBox="1"/>
          <p:nvPr/>
        </p:nvSpPr>
        <p:spPr>
          <a:xfrm>
            <a:off x="6117069" y="545432"/>
            <a:ext cx="4887815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B6985A"/>
                </a:solidFill>
                <a:latin typeface="Avenir Next LT Pro" panose="020B0504020202020204" pitchFamily="34" charset="0"/>
              </a:rPr>
              <a:t>JOURNEE US DESIGN EVENT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B6985A"/>
                </a:solidFill>
                <a:latin typeface="Avenir Next LT Pro" panose="020B0504020202020204" pitchFamily="34" charset="0"/>
              </a:rPr>
              <a:t>Dimanche 19 </a:t>
            </a:r>
            <a:r>
              <a:rPr lang="en-US" b="1" dirty="0" err="1">
                <a:solidFill>
                  <a:srgbClr val="B6985A"/>
                </a:solidFill>
                <a:latin typeface="Avenir Next LT Pro" panose="020B0504020202020204" pitchFamily="34" charset="0"/>
              </a:rPr>
              <a:t>janvier</a:t>
            </a:r>
            <a:r>
              <a:rPr lang="en-US" b="1" dirty="0">
                <a:solidFill>
                  <a:srgbClr val="B6985A"/>
                </a:solidFill>
                <a:latin typeface="Avenir Next LT Pro" panose="020B0504020202020204" pitchFamily="34" charset="0"/>
              </a:rPr>
              <a:t> 2020</a:t>
            </a:r>
          </a:p>
          <a:p>
            <a:endParaRPr lang="fr-FR" dirty="0">
              <a:solidFill>
                <a:srgbClr val="B69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50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paris deco off 2020&quot;">
            <a:extLst>
              <a:ext uri="{FF2B5EF4-FFF2-40B4-BE49-F238E27FC236}">
                <a16:creationId xmlns:a16="http://schemas.microsoft.com/office/drawing/2014/main" id="{B4B0C8F1-41B0-4398-90CB-A5523396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7"/>
          <a:stretch/>
        </p:blipFill>
        <p:spPr bwMode="auto">
          <a:xfrm>
            <a:off x="1675610" y="2132606"/>
            <a:ext cx="2608175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534C5C-68EB-4163-9594-20262159B2B9}"/>
              </a:ext>
            </a:extLst>
          </p:cNvPr>
          <p:cNvSpPr txBox="1"/>
          <p:nvPr/>
        </p:nvSpPr>
        <p:spPr>
          <a:xfrm>
            <a:off x="5001039" y="1574646"/>
            <a:ext cx="5515351" cy="3933384"/>
          </a:xfrm>
          <a:prstGeom prst="rect">
            <a:avLst/>
          </a:prstGeom>
          <a:solidFill>
            <a:srgbClr val="E9D9D6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INVITATION PRESSE À LA SOIRÉE DU 19 JANVIER</a:t>
            </a:r>
          </a:p>
          <a:p>
            <a:endParaRPr lang="fr-FR" sz="800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venir Next LT Pro Light" panose="020B0304020202020204" pitchFamily="34" charset="0"/>
              </a:rPr>
              <a:t>&gt;&gt; Une </a:t>
            </a:r>
            <a:r>
              <a:rPr lang="en-US" b="1" dirty="0" err="1">
                <a:latin typeface="Avenir Next LT Pro Light" panose="020B0304020202020204" pitchFamily="34" charset="0"/>
              </a:rPr>
              <a:t>dizaine</a:t>
            </a:r>
            <a:r>
              <a:rPr lang="en-US" b="1" dirty="0">
                <a:latin typeface="Avenir Next LT Pro Light" panose="020B0304020202020204" pitchFamily="34" charset="0"/>
              </a:rPr>
              <a:t> de </a:t>
            </a:r>
            <a:r>
              <a:rPr lang="en-US" b="1" dirty="0" err="1">
                <a:latin typeface="Avenir Next LT Pro Light" panose="020B0304020202020204" pitchFamily="34" charset="0"/>
              </a:rPr>
              <a:t>journalistes</a:t>
            </a:r>
            <a:r>
              <a:rPr lang="en-US" b="1" dirty="0">
                <a:latin typeface="Avenir Next LT Pro Light" panose="020B0304020202020204" pitchFamily="34" charset="0"/>
              </a:rPr>
              <a:t> </a:t>
            </a:r>
            <a:r>
              <a:rPr lang="en-US" b="1" dirty="0" err="1">
                <a:latin typeface="Avenir Next LT Pro Light" panose="020B0304020202020204" pitchFamily="34" charset="0"/>
              </a:rPr>
              <a:t>attendus</a:t>
            </a:r>
            <a:r>
              <a:rPr lang="en-US" b="1" dirty="0">
                <a:latin typeface="Avenir Next LT Pro Light" panose="020B0304020202020204" pitchFamily="34" charset="0"/>
              </a:rPr>
              <a:t> </a:t>
            </a:r>
            <a:r>
              <a:rPr lang="en-US" dirty="0">
                <a:latin typeface="Avenir Next LT Pro" panose="020B0504020202020204" pitchFamily="34" charset="0"/>
              </a:rPr>
              <a:t>(</a:t>
            </a:r>
            <a:r>
              <a:rPr lang="en-US" dirty="0" err="1">
                <a:latin typeface="Avenir Next LT Pro" panose="020B0504020202020204" pitchFamily="34" charset="0"/>
              </a:rPr>
              <a:t>IDEAT,World</a:t>
            </a:r>
            <a:r>
              <a:rPr lang="en-US" dirty="0">
                <a:latin typeface="Avenir Next LT Pro" panose="020B0504020202020204" pitchFamily="34" charset="0"/>
              </a:rPr>
              <a:t> of Interiors, Gazette </a:t>
            </a:r>
            <a:r>
              <a:rPr lang="en-US" dirty="0" err="1">
                <a:latin typeface="Avenir Next LT Pro" panose="020B0504020202020204" pitchFamily="34" charset="0"/>
              </a:rPr>
              <a:t>Drouot</a:t>
            </a:r>
            <a:r>
              <a:rPr lang="en-US" dirty="0">
                <a:latin typeface="Avenir Next LT Pro" panose="020B0504020202020204" pitchFamily="34" charset="0"/>
              </a:rPr>
              <a:t>, Soon Magazine, B-all…)</a:t>
            </a:r>
          </a:p>
          <a:p>
            <a:endParaRPr lang="fr-FR" dirty="0">
              <a:latin typeface="Avenir Next LT Pro" panose="020B0504020202020204" pitchFamily="34" charset="0"/>
            </a:endParaRPr>
          </a:p>
          <a:p>
            <a:r>
              <a:rPr lang="fr-FR" dirty="0">
                <a:latin typeface="Avenir Next LT Pro" panose="020B0504020202020204" pitchFamily="34" charset="0"/>
              </a:rPr>
              <a:t>INVITATION INSTITUTIONS CULTURELLES PARISIENNES</a:t>
            </a:r>
          </a:p>
          <a:p>
            <a:endParaRPr lang="fr-FR" sz="800" dirty="0">
              <a:latin typeface="Avenir Next LT Pro" panose="020B05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&gt;&gt; </a:t>
            </a:r>
            <a:r>
              <a:rPr lang="en-US" dirty="0" err="1">
                <a:latin typeface="Avenir Next LT Pro" panose="020B0504020202020204" pitchFamily="34" charset="0"/>
              </a:rPr>
              <a:t>Représentant</a:t>
            </a:r>
            <a:r>
              <a:rPr lang="en-US" dirty="0">
                <a:latin typeface="Avenir Next LT Pro" panose="020B0504020202020204" pitchFamily="34" charset="0"/>
              </a:rPr>
              <a:t> de la </a:t>
            </a:r>
            <a:r>
              <a:rPr lang="en-US" dirty="0" err="1">
                <a:latin typeface="Avenir Next LT Pro" panose="020B0504020202020204" pitchFamily="34" charset="0"/>
              </a:rPr>
              <a:t>Fondation</a:t>
            </a:r>
            <a:r>
              <a:rPr lang="en-US" dirty="0">
                <a:latin typeface="Avenir Next LT Pro" panose="020B0504020202020204" pitchFamily="34" charset="0"/>
              </a:rPr>
              <a:t> Custodia, de la Maison </a:t>
            </a:r>
            <a:r>
              <a:rPr lang="en-US" dirty="0" err="1">
                <a:latin typeface="Avenir Next LT Pro" panose="020B0504020202020204" pitchFamily="34" charset="0"/>
              </a:rPr>
              <a:t>d’Amérique</a:t>
            </a:r>
            <a:r>
              <a:rPr lang="en-US" dirty="0">
                <a:latin typeface="Avenir Next LT Pro" panose="020B0504020202020204" pitchFamily="34" charset="0"/>
              </a:rPr>
              <a:t> </a:t>
            </a:r>
            <a:r>
              <a:rPr lang="en-US" dirty="0" err="1">
                <a:latin typeface="Avenir Next LT Pro" panose="020B0504020202020204" pitchFamily="34" charset="0"/>
              </a:rPr>
              <a:t>Latine</a:t>
            </a:r>
            <a:r>
              <a:rPr lang="en-US" dirty="0">
                <a:latin typeface="Avenir Next LT Pro" panose="020B0504020202020204" pitchFamily="34" charset="0"/>
              </a:rPr>
              <a:t>…</a:t>
            </a:r>
          </a:p>
          <a:p>
            <a:endParaRPr lang="fr-FR" dirty="0">
              <a:latin typeface="Avenir Next LT Pro" panose="020B0504020202020204" pitchFamily="34" charset="0"/>
            </a:endParaRPr>
          </a:p>
          <a:p>
            <a:endParaRPr lang="fr-FR" dirty="0">
              <a:latin typeface="Avenir Next LT Pro" panose="020B0504020202020204" pitchFamily="34" charset="0"/>
            </a:endParaRPr>
          </a:p>
          <a:p>
            <a:r>
              <a:rPr lang="fr-FR" dirty="0">
                <a:latin typeface="Avenir Next LT Pro" panose="020B0504020202020204" pitchFamily="34" charset="0"/>
              </a:rPr>
              <a:t>COMMUNIQUÉ DE PRESSE AU LENDEMAIN DE </a:t>
            </a:r>
          </a:p>
          <a:p>
            <a:r>
              <a:rPr lang="fr-FR" dirty="0">
                <a:latin typeface="Avenir Next LT Pro" panose="020B0504020202020204" pitchFamily="34" charset="0"/>
              </a:rPr>
              <a:t>L’ ÉVÉNEMENT </a:t>
            </a:r>
          </a:p>
        </p:txBody>
      </p:sp>
    </p:spTree>
    <p:extLst>
      <p:ext uri="{BB962C8B-B14F-4D97-AF65-F5344CB8AC3E}">
        <p14:creationId xmlns:p14="http://schemas.microsoft.com/office/powerpoint/2010/main" val="151556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7D6BAB-9AC2-4222-B755-8A35CFF72082}"/>
              </a:ext>
            </a:extLst>
          </p:cNvPr>
          <p:cNvSpPr txBox="1"/>
          <p:nvPr/>
        </p:nvSpPr>
        <p:spPr>
          <a:xfrm>
            <a:off x="6096000" y="613974"/>
            <a:ext cx="5244301" cy="1071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B6985A"/>
                </a:solidFill>
                <a:latin typeface="Avenir Next LT Pro" panose="020B0504020202020204" pitchFamily="34" charset="0"/>
                <a:ea typeface="+mj-ea"/>
                <a:cs typeface="+mj-cs"/>
              </a:rPr>
              <a:t>EVENEMENT DE JUIN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solidFill>
                  <a:srgbClr val="B6985A"/>
                </a:solidFill>
                <a:latin typeface="Avenir Next LT Pro" panose="020B0504020202020204" pitchFamily="34" charset="0"/>
                <a:ea typeface="+mj-ea"/>
                <a:cs typeface="+mj-cs"/>
              </a:rPr>
              <a:t>DATE</a:t>
            </a:r>
          </a:p>
        </p:txBody>
      </p:sp>
      <p:sp>
        <p:nvSpPr>
          <p:cNvPr id="78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BDAB20-3539-491F-A4B0-0F53DDBA7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11" y="1705043"/>
            <a:ext cx="2806776" cy="32448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90E959-D77F-403A-A557-F47383BE5276}"/>
              </a:ext>
            </a:extLst>
          </p:cNvPr>
          <p:cNvSpPr txBox="1"/>
          <p:nvPr/>
        </p:nvSpPr>
        <p:spPr>
          <a:xfrm>
            <a:off x="6055490" y="1888718"/>
            <a:ext cx="5383652" cy="3470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cap="all" dirty="0">
                <a:latin typeface="Avenir Next LT Pro" panose="020B0504020202020204" pitchFamily="34" charset="0"/>
              </a:rPr>
              <a:t>ÉDITION THÉMATIQUE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cap="all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cap="all" dirty="0">
                <a:latin typeface="Avenir Next LT Pro" panose="020B0504020202020204" pitchFamily="34" charset="0"/>
              </a:rPr>
              <a:t>Animations des Ateliers Saint-Jacques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cap="all" dirty="0">
              <a:latin typeface="Avenir Next LT Pro" panose="020B05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cap="all" dirty="0" err="1">
                <a:latin typeface="Avenir Next LT Pro" panose="020B0504020202020204" pitchFamily="34" charset="0"/>
              </a:rPr>
              <a:t>Dégustation</a:t>
            </a:r>
            <a:r>
              <a:rPr lang="en-US" sz="1500" cap="all" dirty="0">
                <a:latin typeface="Avenir Next LT Pro" panose="020B0504020202020204" pitchFamily="34" charset="0"/>
              </a:rPr>
              <a:t> Champagne</a:t>
            </a:r>
          </a:p>
        </p:txBody>
      </p:sp>
    </p:spTree>
    <p:extLst>
      <p:ext uri="{BB962C8B-B14F-4D97-AF65-F5344CB8AC3E}">
        <p14:creationId xmlns:p14="http://schemas.microsoft.com/office/powerpoint/2010/main" val="4095499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886E66-E7C1-44C9-AE93-3EA0DBBE3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77" y="2381202"/>
            <a:ext cx="1812690" cy="20955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557935-E558-4566-9811-021C97FB2BF7}"/>
              </a:ext>
            </a:extLst>
          </p:cNvPr>
          <p:cNvSpPr txBox="1"/>
          <p:nvPr/>
        </p:nvSpPr>
        <p:spPr>
          <a:xfrm>
            <a:off x="5387923" y="648903"/>
            <a:ext cx="5711484" cy="5632311"/>
          </a:xfrm>
          <a:prstGeom prst="rect">
            <a:avLst/>
          </a:prstGeom>
          <a:solidFill>
            <a:srgbClr val="E9D9D6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CALENDRIER</a:t>
            </a:r>
          </a:p>
          <a:p>
            <a:endParaRPr lang="fr-FR" dirty="0">
              <a:solidFill>
                <a:srgbClr val="0D1046"/>
              </a:solidFill>
              <a:latin typeface="Avenir Next LT Pro" panose="020B0504020202020204" pitchFamily="34" charset="0"/>
            </a:endParaRPr>
          </a:p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&gt;&gt; FÉVRIER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COMMUNIQUÉ SAVE THE DATE</a:t>
            </a:r>
          </a:p>
          <a:p>
            <a:endParaRPr lang="fr-FR" dirty="0">
              <a:solidFill>
                <a:srgbClr val="0D1046"/>
              </a:solidFill>
              <a:latin typeface="Avenir Next LT Pro" panose="020B0504020202020204" pitchFamily="34" charset="0"/>
            </a:endParaRPr>
          </a:p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&gt;&gt; MARS 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COMMUNIQUÉ / PREMIERE SÉLÉCTION DE VISUELS</a:t>
            </a:r>
          </a:p>
          <a:p>
            <a:endParaRPr lang="fr-FR" dirty="0">
              <a:solidFill>
                <a:srgbClr val="0D1046"/>
              </a:solidFill>
              <a:latin typeface="Avenir Next LT Pro" panose="020B0504020202020204" pitchFamily="34" charset="0"/>
            </a:endParaRPr>
          </a:p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&gt;&gt; AVRIL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COMMUNIQUE THÉMATIQUE</a:t>
            </a:r>
          </a:p>
          <a:p>
            <a:endParaRPr lang="fr-FR" dirty="0">
              <a:solidFill>
                <a:srgbClr val="0D1046"/>
              </a:solidFill>
              <a:latin typeface="Avenir Next LT Pro" panose="020B0504020202020204" pitchFamily="34" charset="0"/>
            </a:endParaRPr>
          </a:p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&gt;&gt; MAI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DOSSIER DE PRESSE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ENVOI DES INVITATIONS PRESSE</a:t>
            </a:r>
          </a:p>
          <a:p>
            <a:endParaRPr lang="fr-FR" dirty="0">
              <a:solidFill>
                <a:srgbClr val="0D1046"/>
              </a:solidFill>
              <a:latin typeface="Avenir Next LT Pro" panose="020B0504020202020204" pitchFamily="34" charset="0"/>
            </a:endParaRPr>
          </a:p>
          <a:p>
            <a:r>
              <a:rPr lang="fr-FR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&gt;&gt; JUIN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COMMUNIQUÉ SAVE THE DATE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JOURNÉE PRESSE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DEAMBULATION DANS LE QUARTIER</a:t>
            </a:r>
          </a:p>
          <a:p>
            <a:r>
              <a:rPr lang="fr-FR" dirty="0">
                <a:solidFill>
                  <a:srgbClr val="0D1046"/>
                </a:solidFill>
                <a:latin typeface="Avenir Next LT Pro" panose="020B0504020202020204" pitchFamily="34" charset="0"/>
              </a:rPr>
              <a:t>COMMUNICATION DE CLÔTURE</a:t>
            </a:r>
          </a:p>
        </p:txBody>
      </p:sp>
    </p:spTree>
    <p:extLst>
      <p:ext uri="{BB962C8B-B14F-4D97-AF65-F5344CB8AC3E}">
        <p14:creationId xmlns:p14="http://schemas.microsoft.com/office/powerpoint/2010/main" val="419040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4B5D9A1-80FF-462D-813B-52FBD09C097F}"/>
              </a:ext>
            </a:extLst>
          </p:cNvPr>
          <p:cNvSpPr/>
          <p:nvPr/>
        </p:nvSpPr>
        <p:spPr>
          <a:xfrm>
            <a:off x="8432260" y="2155060"/>
            <a:ext cx="2841674" cy="2697479"/>
          </a:xfrm>
          <a:prstGeom prst="ellipse">
            <a:avLst/>
          </a:prstGeom>
          <a:solidFill>
            <a:srgbClr val="CBC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venir Next LT Pro" panose="020B0504020202020204" pitchFamily="34" charset="0"/>
            </a:endParaRP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DEVELOPPER DE NOUVEAUX 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PARTENARIATS MEDIAS</a:t>
            </a:r>
          </a:p>
          <a:p>
            <a:pPr algn="ctr"/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1229A59-FCEE-4A5A-968B-F3F19B81D09C}"/>
              </a:ext>
            </a:extLst>
          </p:cNvPr>
          <p:cNvSpPr/>
          <p:nvPr/>
        </p:nvSpPr>
        <p:spPr>
          <a:xfrm>
            <a:off x="5416674" y="261218"/>
            <a:ext cx="3568505" cy="3505201"/>
          </a:xfrm>
          <a:prstGeom prst="ellipse">
            <a:avLst/>
          </a:prstGeom>
          <a:solidFill>
            <a:srgbClr val="0D1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INITIER DE NOUVEAUX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PARTENARIATS AVEC DES INSTITUTIONS CULTURELLES DU QUARTIER: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- FONDATION CUSTODIA 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 - MUSÉE MAILLOL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DF761C7-BEC9-4E55-A6DD-80AE0C94424B}"/>
              </a:ext>
            </a:extLst>
          </p:cNvPr>
          <p:cNvSpPr/>
          <p:nvPr/>
        </p:nvSpPr>
        <p:spPr>
          <a:xfrm>
            <a:off x="6248353" y="3821722"/>
            <a:ext cx="3022211" cy="2868638"/>
          </a:xfrm>
          <a:prstGeom prst="ellipse">
            <a:avLst/>
          </a:prstGeom>
          <a:solidFill>
            <a:srgbClr val="B69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venir Next LT Pro" panose="020B0504020202020204" pitchFamily="34" charset="0"/>
            </a:endParaRP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DEVELOPPEMENT D’UNE VISIBILITÉ DANS LES MÉDIAS EUROPEENS ET AMERICAINS</a:t>
            </a:r>
          </a:p>
          <a:p>
            <a:pPr algn="ctr"/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2721BC-1E62-4D10-8667-D340E3AA039D}"/>
              </a:ext>
            </a:extLst>
          </p:cNvPr>
          <p:cNvSpPr/>
          <p:nvPr/>
        </p:nvSpPr>
        <p:spPr>
          <a:xfrm>
            <a:off x="2765229" y="3017514"/>
            <a:ext cx="3033934" cy="28475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INSTAGRAM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FACEBOOK:</a:t>
            </a:r>
          </a:p>
          <a:p>
            <a:pPr algn="ctr"/>
            <a:r>
              <a:rPr lang="fr-FR" dirty="0">
                <a:latin typeface="Avenir Next LT Pro" panose="020B0504020202020204" pitchFamily="34" charset="0"/>
              </a:rPr>
              <a:t>STRATÉGIE ET DE CONTENUS REDACTIONNELS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A99076-5E1C-4840-929C-194B4EE3C3EA}"/>
              </a:ext>
            </a:extLst>
          </p:cNvPr>
          <p:cNvSpPr txBox="1"/>
          <p:nvPr/>
        </p:nvSpPr>
        <p:spPr>
          <a:xfrm>
            <a:off x="1127458" y="666920"/>
            <a:ext cx="213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D1046"/>
                </a:solidFill>
                <a:latin typeface="Avenir Next LT Pro Light" panose="020B0304020202020204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411197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, signe&#10;&#10;Description générée automatiquement">
            <a:extLst>
              <a:ext uri="{FF2B5EF4-FFF2-40B4-BE49-F238E27FC236}">
                <a16:creationId xmlns:a16="http://schemas.microsoft.com/office/drawing/2014/main" id="{1B0CED5A-DEBD-46B7-A4B7-86965A6E5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8" y="1123949"/>
            <a:ext cx="4600289" cy="4600289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BB9A54D6-5029-4DF7-9905-140C9A4AB4E5}"/>
              </a:ext>
            </a:extLst>
          </p:cNvPr>
          <p:cNvSpPr/>
          <p:nvPr/>
        </p:nvSpPr>
        <p:spPr>
          <a:xfrm>
            <a:off x="8216067" y="1457247"/>
            <a:ext cx="2358887" cy="2219283"/>
          </a:xfrm>
          <a:prstGeom prst="flowChartConnector">
            <a:avLst/>
          </a:prstGeom>
          <a:solidFill>
            <a:srgbClr val="0D1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PRESSE FRANCAISE SPECIALISÉE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BEC8B855-2993-4F3E-9ECC-59EAED65D5EB}"/>
              </a:ext>
            </a:extLst>
          </p:cNvPr>
          <p:cNvSpPr/>
          <p:nvPr/>
        </p:nvSpPr>
        <p:spPr>
          <a:xfrm>
            <a:off x="8534840" y="3868945"/>
            <a:ext cx="1874743" cy="1855294"/>
          </a:xfrm>
          <a:prstGeom prst="flowChartConnector">
            <a:avLst/>
          </a:prstGeom>
          <a:solidFill>
            <a:srgbClr val="AE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THÉMATIQUE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D321BF22-1C21-4912-9D9E-84F0005F44F2}"/>
              </a:ext>
            </a:extLst>
          </p:cNvPr>
          <p:cNvSpPr/>
          <p:nvPr/>
        </p:nvSpPr>
        <p:spPr>
          <a:xfrm>
            <a:off x="6095718" y="2982860"/>
            <a:ext cx="2220023" cy="2219283"/>
          </a:xfrm>
          <a:prstGeom prst="flowChartConnector">
            <a:avLst/>
          </a:prstGeom>
          <a:solidFill>
            <a:srgbClr val="CBC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UNE CENTAINE RETOMBÉES PRESSE et ONLINE </a:t>
            </a:r>
          </a:p>
        </p:txBody>
      </p:sp>
    </p:spTree>
    <p:extLst>
      <p:ext uri="{BB962C8B-B14F-4D97-AF65-F5344CB8AC3E}">
        <p14:creationId xmlns:p14="http://schemas.microsoft.com/office/powerpoint/2010/main" val="133558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1D8BA-1F6E-4756-AFF0-4F05479F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50" y="643466"/>
            <a:ext cx="4052950" cy="557106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7CB20B72-9105-4552-B08D-F67ADF1A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74" y="643467"/>
            <a:ext cx="39276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7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9690AA-4D29-4A81-9CFB-297D111A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79" y="643466"/>
            <a:ext cx="3871891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BBAB8F9-F9B4-4849-9EE9-11F627DE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97" y="643467"/>
            <a:ext cx="35515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782981-90DE-405B-892A-AC0E96AA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64134"/>
            <a:ext cx="5294716" cy="55297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90C6F4F-DB27-4D17-B799-072E3328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927" y="643467"/>
            <a:ext cx="33704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FA60D5-F9B4-486B-B68D-3CC2DE56F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41" r="1496"/>
          <a:stretch/>
        </p:blipFill>
        <p:spPr>
          <a:xfrm>
            <a:off x="862013" y="2391918"/>
            <a:ext cx="5113517" cy="2806976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A6608ACA-0BA6-4B9E-A7C3-EACE30471DBB}"/>
              </a:ext>
            </a:extLst>
          </p:cNvPr>
          <p:cNvSpPr/>
          <p:nvPr/>
        </p:nvSpPr>
        <p:spPr>
          <a:xfrm>
            <a:off x="8670455" y="683210"/>
            <a:ext cx="3034748" cy="3027169"/>
          </a:xfrm>
          <a:prstGeom prst="flowChartConnector">
            <a:avLst/>
          </a:prstGeom>
          <a:solidFill>
            <a:srgbClr val="0D1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Next LT Pro" panose="020B0504020202020204" pitchFamily="34" charset="0"/>
              </a:rPr>
              <a:t>PRESSE FRANCAISE ET INTERNATIONALE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9D520B2B-03E9-476C-AF97-E75AFAC933A7}"/>
              </a:ext>
            </a:extLst>
          </p:cNvPr>
          <p:cNvSpPr/>
          <p:nvPr/>
        </p:nvSpPr>
        <p:spPr>
          <a:xfrm>
            <a:off x="6795712" y="2093392"/>
            <a:ext cx="1874743" cy="1855294"/>
          </a:xfrm>
          <a:prstGeom prst="flowChartConnector">
            <a:avLst/>
          </a:prstGeom>
          <a:solidFill>
            <a:srgbClr val="AE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ART</a:t>
            </a:r>
          </a:p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LIFESTYLE</a:t>
            </a:r>
          </a:p>
          <a:p>
            <a:pPr algn="ctr"/>
            <a:r>
              <a:rPr lang="fr-FR" sz="1600" dirty="0">
                <a:latin typeface="Avenir Next LT Pro" panose="020B0504020202020204" pitchFamily="34" charset="0"/>
              </a:rPr>
              <a:t>VOYAGE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457BF784-EFE3-41A2-9C2D-5CD88BDB0392}"/>
              </a:ext>
            </a:extLst>
          </p:cNvPr>
          <p:cNvSpPr/>
          <p:nvPr/>
        </p:nvSpPr>
        <p:spPr>
          <a:xfrm>
            <a:off x="6665818" y="4078706"/>
            <a:ext cx="2279375" cy="2278256"/>
          </a:xfrm>
          <a:prstGeom prst="flowChartConnector">
            <a:avLst/>
          </a:prstGeom>
          <a:solidFill>
            <a:srgbClr val="CBC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dirty="0">
                <a:latin typeface="Avenir Next LT Pro" panose="020B0504020202020204" pitchFamily="34" charset="0"/>
              </a:rPr>
              <a:t>13 JOURNALISTES ACCUEILLIS LORS DE L’INAUGURATION</a:t>
            </a:r>
          </a:p>
        </p:txBody>
      </p:sp>
      <p:pic>
        <p:nvPicPr>
          <p:cNvPr id="2050" name="Picture 2" descr="Résultat de recherche d'images pour &quot;LOGO LUTETIA RIVE GAUCHE&quot;">
            <a:extLst>
              <a:ext uri="{FF2B5EF4-FFF2-40B4-BE49-F238E27FC236}">
                <a16:creationId xmlns:a16="http://schemas.microsoft.com/office/drawing/2014/main" id="{51FFBC26-FDFB-44D1-87E5-3C9253EC4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82" b="38143"/>
          <a:stretch/>
        </p:blipFill>
        <p:spPr bwMode="auto">
          <a:xfrm>
            <a:off x="1295210" y="323558"/>
            <a:ext cx="3911634" cy="15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A8F5D7E-344F-4665-B62F-A57E64BAF9C6}"/>
              </a:ext>
            </a:extLst>
          </p:cNvPr>
          <p:cNvSpPr/>
          <p:nvPr/>
        </p:nvSpPr>
        <p:spPr>
          <a:xfrm>
            <a:off x="9148446" y="3969385"/>
            <a:ext cx="2078766" cy="2073899"/>
          </a:xfrm>
          <a:prstGeom prst="ellipse">
            <a:avLst/>
          </a:prstGeom>
          <a:solidFill>
            <a:srgbClr val="6B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venir Next LT Pro" panose="020B0504020202020204" pitchFamily="34" charset="0"/>
              </a:rPr>
              <a:t>PUBLICATIONS ONLINE</a:t>
            </a:r>
          </a:p>
        </p:txBody>
      </p:sp>
    </p:spTree>
    <p:extLst>
      <p:ext uri="{BB962C8B-B14F-4D97-AF65-F5344CB8AC3E}">
        <p14:creationId xmlns:p14="http://schemas.microsoft.com/office/powerpoint/2010/main" val="13111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1FD91B-A961-42A1-8648-EB632757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114" y="1651815"/>
            <a:ext cx="5294716" cy="42887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07BEB4DD-76B3-4892-94B0-5625A903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43" y="1100796"/>
            <a:ext cx="5294715" cy="5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CAEFBF-4A75-4093-85D3-0E395C65B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00" y="806874"/>
            <a:ext cx="4303648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B7AD97A-64AE-4428-A631-47D82A5F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4" y="806874"/>
            <a:ext cx="39972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70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308</Words>
  <Application>Microsoft Office PowerPoint</Application>
  <PresentationFormat>Grand écran</PresentationFormat>
  <Paragraphs>92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Avenir Next LT Pro Light</vt:lpstr>
      <vt:lpstr>Calibri</vt:lpstr>
      <vt:lpstr>Calibri Light</vt:lpstr>
      <vt:lpstr>Thème Office</vt:lpstr>
      <vt:lpstr>BILAN &amp; PERSPECTIVES</vt:lpstr>
      <vt:lpstr>TEMPS FORTS 2019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&amp; PERSPECTIVES</dc:title>
  <dc:creator>Marina David</dc:creator>
  <cp:lastModifiedBy>Marina David</cp:lastModifiedBy>
  <cp:revision>2</cp:revision>
  <dcterms:created xsi:type="dcterms:W3CDTF">2020-01-14T15:43:41Z</dcterms:created>
  <dcterms:modified xsi:type="dcterms:W3CDTF">2020-01-14T15:48:24Z</dcterms:modified>
</cp:coreProperties>
</file>